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84" r:id="rId4"/>
  </p:sldMasterIdLst>
  <p:notesMasterIdLst>
    <p:notesMasterId r:id="rId10"/>
  </p:notes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Nunito" panose="00000500000000000000" pitchFamily="2" charset="0"/>
      <p:regular r:id="rId17"/>
      <p:bold r:id="rId18"/>
      <p:italic r:id="rId19"/>
      <p:boldItalic r:id="rId20"/>
    </p:embeddedFont>
    <p:embeddedFont>
      <p:font typeface="Palanquin" panose="020B0004020203020204" pitchFamily="34" charset="0"/>
      <p:regular r:id="rId21"/>
      <p:bold r:id="rId22"/>
    </p:embeddedFont>
    <p:embeddedFont>
      <p:font typeface="Palanquin Dark SemiBold" panose="020B0704020203020204" pitchFamily="34" charset="0"/>
      <p:bold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24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E0E21F-0370-4655-A479-64867233AF6A}" v="2" dt="2021-09-13T14:33:37.9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78261" autoAdjust="0"/>
  </p:normalViewPr>
  <p:slideViewPr>
    <p:cSldViewPr snapToGrid="0">
      <p:cViewPr varScale="1">
        <p:scale>
          <a:sx n="85" d="100"/>
          <a:sy n="85" d="100"/>
        </p:scale>
        <p:origin x="1452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font" Target="fonts/font11.fntdata"/><Relationship Id="rId7" Type="http://schemas.openxmlformats.org/officeDocument/2006/relationships/slide" Target="slides/slide3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692CF4-50B4-4438-8160-E958580B57B5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421D8-048C-4C50-A919-9F78C00D10D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836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>
                <a:solidFill>
                  <a:schemeClr val="bg1"/>
                </a:solidFill>
                <a:latin typeface="Palanquin Dark SemiBold" panose="020B0704020203020204" pitchFamily="34" charset="0"/>
                <a:cs typeface="Palanquin Dark SemiBold" panose="020B0704020203020204" pitchFamily="34" charset="0"/>
              </a:rPr>
              <a:t>ai and oi Vowel Digraph </a:t>
            </a:r>
          </a:p>
          <a:p>
            <a:endParaRPr lang="en-GB" b="0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4421D8-048C-4C50-A919-9F78C00D10D8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014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Introduce the learning focus and the spelling word list. Go through each word, discuss it’s meaning and read them out loud, allowing the children to do the same.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800" dirty="0">
              <a:effectLst/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4421D8-048C-4C50-A919-9F78C00D10D8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20951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Introduce the activity and allow the children time to complete it either independently or with a partner. Allow time for children to feedback.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4421D8-048C-4C50-A919-9F78C00D10D8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50847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Complete the online quiz as a class.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4421D8-048C-4C50-A919-9F78C00D10D8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12586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Introduce the follow-up resources and complete them across the week according to your spelling session timetable. Set the quiz as a 2Do to allow the children to return to it independently.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4421D8-048C-4C50-A919-9F78C00D10D8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3242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1B8E6-B67F-4EFC-A3C5-BB02E4A19E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67F624-9536-4526-9E46-37E06E0178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02BD8F-EDA7-496C-B236-D04EDCBB0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F9F552-89BE-4385-89F3-4A10B31A8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C419C-1437-416B-B183-F95FE8249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4112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151B7-D811-436B-B8DB-76A544672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E7092C-344B-46D5-A695-1888A05108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D6D33C-E464-4081-872C-4CF14F829C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8ADA7F-52DE-4EC3-B3AC-E02BC2154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6A36AD-A2E2-4368-98DD-EA5DB3EB8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7863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400188-0615-4E20-90EC-D6F183B4A9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761763-A88B-4B2A-8862-913DEC71ED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7388EF-317A-4E5A-B3F2-DB9DEF896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C73E8D-B974-478A-B2DA-CB0AE6247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4B5FEC-46C9-450D-9ED0-4BC60A45B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3117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EB2E6-54A0-41A0-9FFA-BCFD7D83F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34515-4003-4C9C-B272-92D06A1C9F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E4B43-C9CE-4363-A03B-DD198B2E4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82FE96-ECE6-4FEF-A9BD-1619B2458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1E6717-EAE9-4E4F-BC85-DF7780822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1757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76E90-7C2C-43CA-A788-F2B752EBA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34339-8064-4F5F-9CB2-3F4BE477D3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7920B-999D-4572-8323-F9A04F681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72D174-D636-44FA-B4AF-667C720CC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20B7EE-44C7-4198-B5E7-45B500345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0155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82D07-D4D3-48D6-8075-57FF230D2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477DB-9DBB-4002-8A41-10B1D73CA8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0CDEB4-A4A1-458E-993D-14049DBBE8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96A3BF-7304-43E5-9A78-DE00AC204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A0AE6E-65F4-4730-9747-DB4A1FBA5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12588D-2020-40C3-B11E-C4EA66082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4869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5ECE40-354B-4AEF-BA97-D744D98C8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697CF7-DACC-4EEC-8643-6F5F152405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86E172-B8C3-48EF-B158-F678A23D80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7F2A59-1AF8-4BB8-917F-930E9186FD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CB6DBE-8825-48A9-B400-3DAF15B9E9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506FE4-3CA2-4FDC-BB9E-A9058F1A08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02A6F0B-82FD-4D2C-AE4E-C08826011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42CE329-0C7E-4E6B-B603-4600371FB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6117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85680-2A71-4EDC-8498-C20FE5A9D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F8526-1331-4487-8FDD-F5CD36C93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4D25FC-63E1-4813-8392-917D61432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715D6D-CD8D-471E-AEF3-56FBF7F46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8143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DD0135-9252-4C24-B5A1-570035634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2CE995-676C-4F46-A7CC-3E65C4B3B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4D387B-18E9-4232-94ED-A30DA4D0D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83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D261B-419C-4345-898B-512B4DED3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49CEA-A93C-4B0B-820C-091E069116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A125EC-49D4-4D9A-A0CD-C13B95E9F2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54DE6D-A481-40F4-8C4C-C8169ED49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EA2C54-F8C1-4587-9343-AF7D514C4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4DC779-21DB-436B-9927-7B4FDF3D4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5431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233CD-D346-4AE1-BD4F-3DC39A91B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4486D8-4C82-428D-8755-3E9C83101D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7F9A21-9D2B-43A0-9E84-BB3AE1CE68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2EAD74-D833-41FD-B752-F6E5F9E2B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701212-DFDC-4063-A7BD-A05D2868A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4C2A23-05F0-45FA-B92F-33712009D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6316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684367-756C-45B9-BB01-10E0FDF1D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8EE170-561C-4181-9BD1-FC93F589C8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590084-6C5C-4E6F-AE78-5FD4DE8917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8A0EA2-8755-4225-80E5-109EA9D625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0F7392-578D-49DE-AEF7-07C4B06F31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2332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2.m4a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6.png"/><Relationship Id="rId4" Type="http://schemas.openxmlformats.org/officeDocument/2006/relationships/audio" Target="../media/media2.m4a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3.pn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10" Type="http://schemas.openxmlformats.org/officeDocument/2006/relationships/image" Target="../media/image15.jpg"/><Relationship Id="rId4" Type="http://schemas.openxmlformats.org/officeDocument/2006/relationships/image" Target="../media/image9.PNG"/><Relationship Id="rId9" Type="http://schemas.openxmlformats.org/officeDocument/2006/relationships/image" Target="../media/image1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6.png"/><Relationship Id="rId4" Type="http://schemas.openxmlformats.org/officeDocument/2006/relationships/hyperlink" Target="https://www.purplemash.com/app/diyjs/y1_term1_wk1_au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urplemash.com/app/guides/Spelling_Y1_term1_wk1_lscwc_au" TargetMode="External"/><Relationship Id="rId3" Type="http://schemas.openxmlformats.org/officeDocument/2006/relationships/image" Target="../media/image3.png"/><Relationship Id="rId7" Type="http://schemas.openxmlformats.org/officeDocument/2006/relationships/hyperlink" Target="https://www.purplemash.com/app/guides/Spelling_Y1_term1_Wk1_au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urplemash.com/app/diyjs/y1_term1_wk1_au" TargetMode="External"/><Relationship Id="rId5" Type="http://schemas.openxmlformats.org/officeDocument/2006/relationships/image" Target="../media/image9.PNG"/><Relationship Id="rId10" Type="http://schemas.openxmlformats.org/officeDocument/2006/relationships/image" Target="../media/image19.png"/><Relationship Id="rId4" Type="http://schemas.openxmlformats.org/officeDocument/2006/relationships/image" Target="../media/image17.pn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40B9415-FB6B-4306-A8CF-3833B05C74F0}"/>
              </a:ext>
            </a:extLst>
          </p:cNvPr>
          <p:cNvSpPr/>
          <p:nvPr/>
        </p:nvSpPr>
        <p:spPr>
          <a:xfrm>
            <a:off x="4322174" y="0"/>
            <a:ext cx="7869826" cy="6857999"/>
          </a:xfrm>
          <a:prstGeom prst="rect">
            <a:avLst/>
          </a:prstGeom>
          <a:solidFill>
            <a:srgbClr val="8E24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pic>
        <p:nvPicPr>
          <p:cNvPr id="5" name="Graphic 63">
            <a:extLst>
              <a:ext uri="{FF2B5EF4-FFF2-40B4-BE49-F238E27FC236}">
                <a16:creationId xmlns:a16="http://schemas.microsoft.com/office/drawing/2014/main" id="{9BC05247-EC89-4E18-AAC7-769930391EF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524"/>
            <a:ext cx="4505325" cy="68675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0E66B1-EE11-46E8-9D2F-388E12025E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09676"/>
            <a:ext cx="9144000" cy="2387600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Palanquin Dark SemiBold" panose="020B0704020203020204" pitchFamily="34" charset="0"/>
                <a:cs typeface="Palanquin Dark SemiBold" panose="020B0704020203020204" pitchFamily="34" charset="0"/>
              </a:rPr>
              <a:t>Year 1: Term 1 Week 1</a:t>
            </a:r>
            <a:endParaRPr lang="en-GB" sz="4000" dirty="0">
              <a:solidFill>
                <a:schemeClr val="bg1"/>
              </a:solidFill>
              <a:latin typeface="Palanquin Dark SemiBold" panose="020B0704020203020204" pitchFamily="34" charset="0"/>
              <a:cs typeface="Palanquin Dark SemiBold" panose="020B0704020203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7BD2A7-BC2A-4300-AFBB-8B3304D19C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Palanquin Dark SemiBold" panose="020B0704020203020204" pitchFamily="34" charset="0"/>
                <a:cs typeface="Palanquin Dark SemiBold" panose="020B0704020203020204" pitchFamily="34" charset="0"/>
              </a:rPr>
              <a:t>ai and oi Vowel Digraph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616F28-871B-42AE-8B42-15273F2FB254}"/>
              </a:ext>
            </a:extLst>
          </p:cNvPr>
          <p:cNvSpPr txBox="1"/>
          <p:nvPr/>
        </p:nvSpPr>
        <p:spPr>
          <a:xfrm>
            <a:off x="7472784" y="270098"/>
            <a:ext cx="42402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  <a:latin typeface="Palanquin Dark SemiBold" panose="020B0704020203020204" pitchFamily="34" charset="0"/>
                <a:cs typeface="Palanquin Dark SemiBold" panose="020B0704020203020204" pitchFamily="34" charset="0"/>
              </a:rPr>
              <a:t>Spelling Resources – Year 1 Term 1</a:t>
            </a:r>
          </a:p>
        </p:txBody>
      </p:sp>
    </p:spTree>
    <p:extLst>
      <p:ext uri="{BB962C8B-B14F-4D97-AF65-F5344CB8AC3E}">
        <p14:creationId xmlns:p14="http://schemas.microsoft.com/office/powerpoint/2010/main" val="868589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B04E1-0535-4D08-97CE-B5DBA22C90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105" y="265539"/>
            <a:ext cx="10932695" cy="793993"/>
          </a:xfrm>
        </p:spPr>
        <p:txBody>
          <a:bodyPr>
            <a:normAutofit/>
          </a:bodyPr>
          <a:lstStyle/>
          <a:p>
            <a:r>
              <a:rPr lang="en-GB" sz="3200" dirty="0">
                <a:latin typeface="Palanquin Dark SemiBold" panose="020B0704020203020204" pitchFamily="34" charset="0"/>
                <a:cs typeface="Palanquin Dark SemiBold" panose="020B0704020203020204" pitchFamily="34" charset="0"/>
              </a:rPr>
              <a:t>Learning Focus: ai and oi Vowel Digraph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5F4818-3E37-4E2E-B485-07B3B4705BF8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6185" y="6192203"/>
            <a:ext cx="1237615" cy="342900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2588E9-EA66-421A-9377-37D8CFDB7762}"/>
              </a:ext>
            </a:extLst>
          </p:cNvPr>
          <p:cNvSpPr txBox="1"/>
          <p:nvPr/>
        </p:nvSpPr>
        <p:spPr>
          <a:xfrm>
            <a:off x="11353800" y="365125"/>
            <a:ext cx="6901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effectLst/>
                <a:latin typeface="Palanquin" panose="020B0004020203020204" pitchFamily="34" charset="0"/>
                <a:ea typeface="Calibri" panose="020F0502020204030204" pitchFamily="34" charset="0"/>
              </a:rPr>
              <a:t>Slide 2</a:t>
            </a:r>
            <a:endParaRPr lang="en-GB" sz="105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740348-AD6B-4C49-9DBA-E4B23586AF2F}"/>
              </a:ext>
            </a:extLst>
          </p:cNvPr>
          <p:cNvSpPr txBox="1"/>
          <p:nvPr/>
        </p:nvSpPr>
        <p:spPr>
          <a:xfrm>
            <a:off x="9264317" y="1397263"/>
            <a:ext cx="2506578" cy="4401205"/>
          </a:xfrm>
          <a:custGeom>
            <a:avLst/>
            <a:gdLst>
              <a:gd name="connsiteX0" fmla="*/ 0 w 2506578"/>
              <a:gd name="connsiteY0" fmla="*/ 0 h 4401205"/>
              <a:gd name="connsiteX1" fmla="*/ 551447 w 2506578"/>
              <a:gd name="connsiteY1" fmla="*/ 0 h 4401205"/>
              <a:gd name="connsiteX2" fmla="*/ 1052763 w 2506578"/>
              <a:gd name="connsiteY2" fmla="*/ 0 h 4401205"/>
              <a:gd name="connsiteX3" fmla="*/ 1529013 w 2506578"/>
              <a:gd name="connsiteY3" fmla="*/ 0 h 4401205"/>
              <a:gd name="connsiteX4" fmla="*/ 2030328 w 2506578"/>
              <a:gd name="connsiteY4" fmla="*/ 0 h 4401205"/>
              <a:gd name="connsiteX5" fmla="*/ 2506578 w 2506578"/>
              <a:gd name="connsiteY5" fmla="*/ 0 h 4401205"/>
              <a:gd name="connsiteX6" fmla="*/ 2506578 w 2506578"/>
              <a:gd name="connsiteY6" fmla="*/ 418114 h 4401205"/>
              <a:gd name="connsiteX7" fmla="*/ 2506578 w 2506578"/>
              <a:gd name="connsiteY7" fmla="*/ 1012277 h 4401205"/>
              <a:gd name="connsiteX8" fmla="*/ 2506578 w 2506578"/>
              <a:gd name="connsiteY8" fmla="*/ 1474404 h 4401205"/>
              <a:gd name="connsiteX9" fmla="*/ 2506578 w 2506578"/>
              <a:gd name="connsiteY9" fmla="*/ 1980542 h 4401205"/>
              <a:gd name="connsiteX10" fmla="*/ 2506578 w 2506578"/>
              <a:gd name="connsiteY10" fmla="*/ 2442669 h 4401205"/>
              <a:gd name="connsiteX11" fmla="*/ 2506578 w 2506578"/>
              <a:gd name="connsiteY11" fmla="*/ 2904795 h 4401205"/>
              <a:gd name="connsiteX12" fmla="*/ 2506578 w 2506578"/>
              <a:gd name="connsiteY12" fmla="*/ 3542970 h 4401205"/>
              <a:gd name="connsiteX13" fmla="*/ 2506578 w 2506578"/>
              <a:gd name="connsiteY13" fmla="*/ 4401205 h 4401205"/>
              <a:gd name="connsiteX14" fmla="*/ 1955131 w 2506578"/>
              <a:gd name="connsiteY14" fmla="*/ 4401205 h 4401205"/>
              <a:gd name="connsiteX15" fmla="*/ 1453815 w 2506578"/>
              <a:gd name="connsiteY15" fmla="*/ 4401205 h 4401205"/>
              <a:gd name="connsiteX16" fmla="*/ 977565 w 2506578"/>
              <a:gd name="connsiteY16" fmla="*/ 4401205 h 4401205"/>
              <a:gd name="connsiteX17" fmla="*/ 551447 w 2506578"/>
              <a:gd name="connsiteY17" fmla="*/ 4401205 h 4401205"/>
              <a:gd name="connsiteX18" fmla="*/ 0 w 2506578"/>
              <a:gd name="connsiteY18" fmla="*/ 4401205 h 4401205"/>
              <a:gd name="connsiteX19" fmla="*/ 0 w 2506578"/>
              <a:gd name="connsiteY19" fmla="*/ 3807042 h 4401205"/>
              <a:gd name="connsiteX20" fmla="*/ 0 w 2506578"/>
              <a:gd name="connsiteY20" fmla="*/ 3256892 h 4401205"/>
              <a:gd name="connsiteX21" fmla="*/ 0 w 2506578"/>
              <a:gd name="connsiteY21" fmla="*/ 2794765 h 4401205"/>
              <a:gd name="connsiteX22" fmla="*/ 0 w 2506578"/>
              <a:gd name="connsiteY22" fmla="*/ 2156590 h 4401205"/>
              <a:gd name="connsiteX23" fmla="*/ 0 w 2506578"/>
              <a:gd name="connsiteY23" fmla="*/ 1650452 h 4401205"/>
              <a:gd name="connsiteX24" fmla="*/ 0 w 2506578"/>
              <a:gd name="connsiteY24" fmla="*/ 1144313 h 4401205"/>
              <a:gd name="connsiteX25" fmla="*/ 0 w 2506578"/>
              <a:gd name="connsiteY25" fmla="*/ 682187 h 4401205"/>
              <a:gd name="connsiteX26" fmla="*/ 0 w 2506578"/>
              <a:gd name="connsiteY26" fmla="*/ 0 h 4401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506578" h="4401205" extrusionOk="0">
                <a:moveTo>
                  <a:pt x="0" y="0"/>
                </a:moveTo>
                <a:cubicBezTo>
                  <a:pt x="135753" y="-29185"/>
                  <a:pt x="359247" y="4168"/>
                  <a:pt x="551447" y="0"/>
                </a:cubicBezTo>
                <a:cubicBezTo>
                  <a:pt x="743647" y="-4168"/>
                  <a:pt x="812474" y="25365"/>
                  <a:pt x="1052763" y="0"/>
                </a:cubicBezTo>
                <a:cubicBezTo>
                  <a:pt x="1293052" y="-25365"/>
                  <a:pt x="1318662" y="24103"/>
                  <a:pt x="1529013" y="0"/>
                </a:cubicBezTo>
                <a:cubicBezTo>
                  <a:pt x="1739364" y="-24103"/>
                  <a:pt x="1925015" y="11655"/>
                  <a:pt x="2030328" y="0"/>
                </a:cubicBezTo>
                <a:cubicBezTo>
                  <a:pt x="2135642" y="-11655"/>
                  <a:pt x="2292547" y="35531"/>
                  <a:pt x="2506578" y="0"/>
                </a:cubicBezTo>
                <a:cubicBezTo>
                  <a:pt x="2540372" y="142847"/>
                  <a:pt x="2474943" y="281655"/>
                  <a:pt x="2506578" y="418114"/>
                </a:cubicBezTo>
                <a:cubicBezTo>
                  <a:pt x="2538213" y="554573"/>
                  <a:pt x="2494321" y="824849"/>
                  <a:pt x="2506578" y="1012277"/>
                </a:cubicBezTo>
                <a:cubicBezTo>
                  <a:pt x="2518835" y="1199705"/>
                  <a:pt x="2470540" y="1340650"/>
                  <a:pt x="2506578" y="1474404"/>
                </a:cubicBezTo>
                <a:cubicBezTo>
                  <a:pt x="2542616" y="1608158"/>
                  <a:pt x="2457748" y="1770564"/>
                  <a:pt x="2506578" y="1980542"/>
                </a:cubicBezTo>
                <a:cubicBezTo>
                  <a:pt x="2555408" y="2190520"/>
                  <a:pt x="2470272" y="2341935"/>
                  <a:pt x="2506578" y="2442669"/>
                </a:cubicBezTo>
                <a:cubicBezTo>
                  <a:pt x="2542884" y="2543403"/>
                  <a:pt x="2480979" y="2756677"/>
                  <a:pt x="2506578" y="2904795"/>
                </a:cubicBezTo>
                <a:cubicBezTo>
                  <a:pt x="2532177" y="3052913"/>
                  <a:pt x="2447362" y="3377741"/>
                  <a:pt x="2506578" y="3542970"/>
                </a:cubicBezTo>
                <a:cubicBezTo>
                  <a:pt x="2565794" y="3708199"/>
                  <a:pt x="2426207" y="3976902"/>
                  <a:pt x="2506578" y="4401205"/>
                </a:cubicBezTo>
                <a:cubicBezTo>
                  <a:pt x="2262847" y="4413764"/>
                  <a:pt x="2195906" y="4398139"/>
                  <a:pt x="1955131" y="4401205"/>
                </a:cubicBezTo>
                <a:cubicBezTo>
                  <a:pt x="1714356" y="4404271"/>
                  <a:pt x="1695887" y="4365170"/>
                  <a:pt x="1453815" y="4401205"/>
                </a:cubicBezTo>
                <a:cubicBezTo>
                  <a:pt x="1211743" y="4437240"/>
                  <a:pt x="1174664" y="4354954"/>
                  <a:pt x="977565" y="4401205"/>
                </a:cubicBezTo>
                <a:cubicBezTo>
                  <a:pt x="780466" y="4447456"/>
                  <a:pt x="663515" y="4361593"/>
                  <a:pt x="551447" y="4401205"/>
                </a:cubicBezTo>
                <a:cubicBezTo>
                  <a:pt x="439379" y="4440817"/>
                  <a:pt x="249112" y="4385618"/>
                  <a:pt x="0" y="4401205"/>
                </a:cubicBezTo>
                <a:cubicBezTo>
                  <a:pt x="-26058" y="4164277"/>
                  <a:pt x="2310" y="3988654"/>
                  <a:pt x="0" y="3807042"/>
                </a:cubicBezTo>
                <a:cubicBezTo>
                  <a:pt x="-2310" y="3625430"/>
                  <a:pt x="1209" y="3396296"/>
                  <a:pt x="0" y="3256892"/>
                </a:cubicBezTo>
                <a:cubicBezTo>
                  <a:pt x="-1209" y="3117488"/>
                  <a:pt x="2841" y="2942031"/>
                  <a:pt x="0" y="2794765"/>
                </a:cubicBezTo>
                <a:cubicBezTo>
                  <a:pt x="-2841" y="2647499"/>
                  <a:pt x="62752" y="2287147"/>
                  <a:pt x="0" y="2156590"/>
                </a:cubicBezTo>
                <a:cubicBezTo>
                  <a:pt x="-62752" y="2026034"/>
                  <a:pt x="3678" y="1822222"/>
                  <a:pt x="0" y="1650452"/>
                </a:cubicBezTo>
                <a:cubicBezTo>
                  <a:pt x="-3678" y="1478682"/>
                  <a:pt x="54618" y="1364406"/>
                  <a:pt x="0" y="1144313"/>
                </a:cubicBezTo>
                <a:cubicBezTo>
                  <a:pt x="-54618" y="924220"/>
                  <a:pt x="44078" y="904840"/>
                  <a:pt x="0" y="682187"/>
                </a:cubicBezTo>
                <a:cubicBezTo>
                  <a:pt x="-44078" y="459534"/>
                  <a:pt x="58765" y="160362"/>
                  <a:pt x="0" y="0"/>
                </a:cubicBezTo>
                <a:close/>
              </a:path>
            </a:pathLst>
          </a:custGeom>
          <a:noFill/>
          <a:ln w="38100">
            <a:solidFill>
              <a:srgbClr val="8E24AA"/>
            </a:solidFill>
            <a:prstDash val="lgDashDotDot"/>
            <a:extLst>
              <a:ext uri="{C807C97D-BFC1-408E-A445-0C87EB9F89A2}">
                <ask:lineSketchStyleProps xmlns:ask="http://schemas.microsoft.com/office/drawing/2018/sketchyshapes" sd="3507143784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rain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wait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train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paid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afraid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oil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join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coin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point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soil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A11A21C-70FD-4FE4-B683-26B922B4E0C4}"/>
              </a:ext>
            </a:extLst>
          </p:cNvPr>
          <p:cNvSpPr/>
          <p:nvPr/>
        </p:nvSpPr>
        <p:spPr>
          <a:xfrm>
            <a:off x="421105" y="1267325"/>
            <a:ext cx="8305206" cy="1255626"/>
          </a:xfrm>
          <a:prstGeom prst="roundRect">
            <a:avLst/>
          </a:prstGeom>
          <a:gradFill flip="none" rotWithShape="1">
            <a:gsLst>
              <a:gs pos="0">
                <a:srgbClr val="8E24AA">
                  <a:tint val="66000"/>
                  <a:satMod val="160000"/>
                </a:srgbClr>
              </a:gs>
              <a:gs pos="50000">
                <a:srgbClr val="8E24AA">
                  <a:tint val="44500"/>
                  <a:satMod val="160000"/>
                </a:srgbClr>
              </a:gs>
              <a:gs pos="100000">
                <a:srgbClr val="8E24AA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  <a:latin typeface="Nunito" panose="00000500000000000000" pitchFamily="2" charset="0"/>
              </a:rPr>
              <a:t>A </a:t>
            </a:r>
            <a:r>
              <a:rPr lang="en-GB" sz="3200" b="1" dirty="0">
                <a:solidFill>
                  <a:schemeClr val="tx1"/>
                </a:solidFill>
                <a:latin typeface="Nunito" panose="00000500000000000000" pitchFamily="2" charset="0"/>
              </a:rPr>
              <a:t>digraph</a:t>
            </a:r>
            <a:r>
              <a:rPr lang="en-GB" sz="3200" dirty="0">
                <a:solidFill>
                  <a:schemeClr val="tx1"/>
                </a:solidFill>
                <a:latin typeface="Nunito" panose="00000500000000000000" pitchFamily="2" charset="0"/>
              </a:rPr>
              <a:t> is two letters that make one sound.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6D53B2-2ED7-4A0C-8389-415F2AC410DD}"/>
              </a:ext>
            </a:extLst>
          </p:cNvPr>
          <p:cNvSpPr txBox="1"/>
          <p:nvPr/>
        </p:nvSpPr>
        <p:spPr>
          <a:xfrm>
            <a:off x="1625601" y="2782669"/>
            <a:ext cx="8805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latin typeface="Nunito" panose="00000500000000000000" pitchFamily="2" charset="0"/>
              </a:rPr>
              <a:t>ai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DDE66A-8C3F-4265-B43F-82EFFB0DFAD6}"/>
              </a:ext>
            </a:extLst>
          </p:cNvPr>
          <p:cNvSpPr txBox="1"/>
          <p:nvPr/>
        </p:nvSpPr>
        <p:spPr>
          <a:xfrm>
            <a:off x="5887452" y="2782669"/>
            <a:ext cx="8805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latin typeface="Nunito" panose="00000500000000000000" pitchFamily="2" charset="0"/>
              </a:rPr>
              <a:t>oi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28DD46-A10D-49B4-8F4E-84561DAE7340}"/>
              </a:ext>
            </a:extLst>
          </p:cNvPr>
          <p:cNvSpPr txBox="1"/>
          <p:nvPr/>
        </p:nvSpPr>
        <p:spPr>
          <a:xfrm>
            <a:off x="1213556" y="3433170"/>
            <a:ext cx="170462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Nunito" panose="00000500000000000000" pitchFamily="2" charset="0"/>
              </a:rPr>
              <a:t>r</a:t>
            </a:r>
            <a:r>
              <a:rPr lang="en-GB" sz="3200" u="sng" dirty="0">
                <a:latin typeface="Nunito" panose="00000500000000000000" pitchFamily="2" charset="0"/>
              </a:rPr>
              <a:t>ai</a:t>
            </a:r>
            <a:r>
              <a:rPr lang="en-GB" sz="3200" dirty="0">
                <a:latin typeface="Nunito" panose="00000500000000000000" pitchFamily="2" charset="0"/>
              </a:rPr>
              <a:t>n</a:t>
            </a:r>
          </a:p>
          <a:p>
            <a:pPr algn="ctr"/>
            <a:r>
              <a:rPr lang="en-GB" sz="3200" dirty="0">
                <a:latin typeface="Nunito" panose="00000500000000000000" pitchFamily="2" charset="0"/>
              </a:rPr>
              <a:t>w</a:t>
            </a:r>
            <a:r>
              <a:rPr lang="en-GB" sz="3200" u="sng" dirty="0">
                <a:latin typeface="Nunito" panose="00000500000000000000" pitchFamily="2" charset="0"/>
              </a:rPr>
              <a:t>ai</a:t>
            </a:r>
            <a:r>
              <a:rPr lang="en-GB" sz="3200" dirty="0">
                <a:latin typeface="Nunito" panose="00000500000000000000" pitchFamily="2" charset="0"/>
              </a:rPr>
              <a:t>t</a:t>
            </a:r>
          </a:p>
          <a:p>
            <a:pPr algn="ctr"/>
            <a:r>
              <a:rPr lang="en-GB" sz="3200" dirty="0">
                <a:latin typeface="Nunito" panose="00000500000000000000" pitchFamily="2" charset="0"/>
              </a:rPr>
              <a:t>tr</a:t>
            </a:r>
            <a:r>
              <a:rPr lang="en-GB" sz="3200" u="sng" dirty="0">
                <a:latin typeface="Nunito" panose="00000500000000000000" pitchFamily="2" charset="0"/>
              </a:rPr>
              <a:t>ai</a:t>
            </a:r>
            <a:r>
              <a:rPr lang="en-GB" sz="3200" dirty="0">
                <a:latin typeface="Nunito" panose="00000500000000000000" pitchFamily="2" charset="0"/>
              </a:rPr>
              <a:t>n</a:t>
            </a:r>
          </a:p>
          <a:p>
            <a:pPr algn="ctr"/>
            <a:r>
              <a:rPr lang="en-GB" sz="3200" dirty="0">
                <a:latin typeface="Nunito" panose="00000500000000000000" pitchFamily="2" charset="0"/>
              </a:rPr>
              <a:t>p</a:t>
            </a:r>
            <a:r>
              <a:rPr lang="en-GB" sz="3200" u="sng" dirty="0">
                <a:latin typeface="Nunito" panose="00000500000000000000" pitchFamily="2" charset="0"/>
              </a:rPr>
              <a:t>ai</a:t>
            </a:r>
            <a:r>
              <a:rPr lang="en-GB" sz="3200" dirty="0">
                <a:latin typeface="Nunito" panose="00000500000000000000" pitchFamily="2" charset="0"/>
              </a:rPr>
              <a:t>d</a:t>
            </a:r>
          </a:p>
          <a:p>
            <a:pPr algn="ctr"/>
            <a:r>
              <a:rPr lang="en-GB" sz="3200" dirty="0">
                <a:latin typeface="Nunito" panose="00000500000000000000" pitchFamily="2" charset="0"/>
              </a:rPr>
              <a:t>afr</a:t>
            </a:r>
            <a:r>
              <a:rPr lang="en-GB" sz="3200" u="sng" dirty="0">
                <a:latin typeface="Nunito" panose="00000500000000000000" pitchFamily="2" charset="0"/>
              </a:rPr>
              <a:t>ai</a:t>
            </a:r>
            <a:r>
              <a:rPr lang="en-GB" sz="3200" dirty="0">
                <a:latin typeface="Nunito" panose="00000500000000000000" pitchFamily="2" charset="0"/>
              </a:rPr>
              <a:t>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7042B18-F352-44B8-9A3B-0B019EDAAF11}"/>
              </a:ext>
            </a:extLst>
          </p:cNvPr>
          <p:cNvSpPr txBox="1"/>
          <p:nvPr/>
        </p:nvSpPr>
        <p:spPr>
          <a:xfrm>
            <a:off x="5475407" y="3429000"/>
            <a:ext cx="170462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u="sng" dirty="0">
                <a:latin typeface="Nunito" panose="00000500000000000000" pitchFamily="2" charset="0"/>
              </a:rPr>
              <a:t>oi</a:t>
            </a:r>
            <a:r>
              <a:rPr lang="en-GB" sz="3200" dirty="0">
                <a:latin typeface="Nunito" panose="00000500000000000000" pitchFamily="2" charset="0"/>
              </a:rPr>
              <a:t>l</a:t>
            </a:r>
          </a:p>
          <a:p>
            <a:pPr algn="ctr"/>
            <a:r>
              <a:rPr lang="en-GB" sz="3200" dirty="0">
                <a:latin typeface="Nunito" panose="00000500000000000000" pitchFamily="2" charset="0"/>
              </a:rPr>
              <a:t>j</a:t>
            </a:r>
            <a:r>
              <a:rPr lang="en-GB" sz="3200" u="sng" dirty="0">
                <a:latin typeface="Nunito" panose="00000500000000000000" pitchFamily="2" charset="0"/>
              </a:rPr>
              <a:t>oi</a:t>
            </a:r>
            <a:r>
              <a:rPr lang="en-GB" sz="3200" dirty="0">
                <a:latin typeface="Nunito" panose="00000500000000000000" pitchFamily="2" charset="0"/>
              </a:rPr>
              <a:t>n</a:t>
            </a:r>
          </a:p>
          <a:p>
            <a:pPr algn="ctr"/>
            <a:r>
              <a:rPr lang="en-GB" sz="3200" dirty="0">
                <a:latin typeface="Nunito" panose="00000500000000000000" pitchFamily="2" charset="0"/>
              </a:rPr>
              <a:t>c</a:t>
            </a:r>
            <a:r>
              <a:rPr lang="en-GB" sz="3200" u="sng" dirty="0">
                <a:latin typeface="Nunito" panose="00000500000000000000" pitchFamily="2" charset="0"/>
              </a:rPr>
              <a:t>oi</a:t>
            </a:r>
            <a:r>
              <a:rPr lang="en-GB" sz="3200" dirty="0">
                <a:latin typeface="Nunito" panose="00000500000000000000" pitchFamily="2" charset="0"/>
              </a:rPr>
              <a:t>n</a:t>
            </a:r>
          </a:p>
          <a:p>
            <a:pPr algn="ctr"/>
            <a:r>
              <a:rPr lang="en-GB" sz="3200" dirty="0">
                <a:latin typeface="Nunito" panose="00000500000000000000" pitchFamily="2" charset="0"/>
              </a:rPr>
              <a:t>p</a:t>
            </a:r>
            <a:r>
              <a:rPr lang="en-GB" sz="3200" u="sng" dirty="0">
                <a:latin typeface="Nunito" panose="00000500000000000000" pitchFamily="2" charset="0"/>
              </a:rPr>
              <a:t>oi</a:t>
            </a:r>
            <a:r>
              <a:rPr lang="en-GB" sz="3200" dirty="0">
                <a:latin typeface="Nunito" panose="00000500000000000000" pitchFamily="2" charset="0"/>
              </a:rPr>
              <a:t>nt</a:t>
            </a:r>
          </a:p>
          <a:p>
            <a:pPr algn="ctr"/>
            <a:r>
              <a:rPr lang="en-GB" sz="3200" dirty="0">
                <a:latin typeface="Nunito" panose="00000500000000000000" pitchFamily="2" charset="0"/>
              </a:rPr>
              <a:t>s</a:t>
            </a:r>
            <a:r>
              <a:rPr lang="en-GB" sz="3200" u="sng" dirty="0">
                <a:latin typeface="Nunito" panose="00000500000000000000" pitchFamily="2" charset="0"/>
              </a:rPr>
              <a:t>oi</a:t>
            </a:r>
            <a:r>
              <a:rPr lang="en-GB" sz="3200" dirty="0">
                <a:latin typeface="Nunito" panose="00000500000000000000" pitchFamily="2" charset="0"/>
              </a:rPr>
              <a:t>l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614B22F-148F-4E0B-9B47-5CFE396C84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194" y="2801824"/>
            <a:ext cx="1246011" cy="124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9D28DE8-7057-4967-927F-58DEA2FACF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158" y="4678483"/>
            <a:ext cx="1468083" cy="723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A47F83C2-A33D-47E1-A2A7-018EC91BFD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819" y="3666322"/>
            <a:ext cx="1075610" cy="1075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A6A3AFD5-3785-4873-B626-0D333CEBE0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0029" y="5040007"/>
            <a:ext cx="800100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i">
            <a:hlinkClick r:id="" action="ppaction://media"/>
            <a:extLst>
              <a:ext uri="{FF2B5EF4-FFF2-40B4-BE49-F238E27FC236}">
                <a16:creationId xmlns:a16="http://schemas.microsoft.com/office/drawing/2014/main" id="{A5CF7970-D2DD-477B-97E6-4A5F40EACB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702160" y="2910615"/>
            <a:ext cx="487363" cy="487363"/>
          </a:xfrm>
          <a:prstGeom prst="rect">
            <a:avLst/>
          </a:prstGeom>
        </p:spPr>
      </p:pic>
      <p:pic>
        <p:nvPicPr>
          <p:cNvPr id="9" name="oi">
            <a:hlinkClick r:id="" action="ppaction://media"/>
            <a:extLst>
              <a:ext uri="{FF2B5EF4-FFF2-40B4-BE49-F238E27FC236}">
                <a16:creationId xmlns:a16="http://schemas.microsoft.com/office/drawing/2014/main" id="{80CC871C-1F24-4E16-B291-32358B4A3E3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125789" y="2924577"/>
            <a:ext cx="487363" cy="48736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EB5D3B1-2511-4C5C-AFC4-FAF157F48BF7}"/>
              </a:ext>
            </a:extLst>
          </p:cNvPr>
          <p:cNvSpPr txBox="1"/>
          <p:nvPr/>
        </p:nvSpPr>
        <p:spPr>
          <a:xfrm>
            <a:off x="838200" y="6176963"/>
            <a:ext cx="105156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effectLst/>
                <a:latin typeface="Palanquin" panose="020B0004020203020204" pitchFamily="34" charset="0"/>
                <a:ea typeface="Calibri" panose="020F0502020204030204" pitchFamily="34" charset="0"/>
              </a:rPr>
              <a:t>Need more support? Contact us:</a:t>
            </a:r>
          </a:p>
          <a:p>
            <a:r>
              <a:rPr lang="en-US" sz="1050" b="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Tel: +61 (0)380 015 024 | Email: support@2simple.com.au | Twitter: @2simpleAus</a:t>
            </a:r>
            <a:endParaRPr lang="en-GB" sz="1050" dirty="0"/>
          </a:p>
        </p:txBody>
      </p:sp>
    </p:spTree>
    <p:extLst>
      <p:ext uri="{BB962C8B-B14F-4D97-AF65-F5344CB8AC3E}">
        <p14:creationId xmlns:p14="http://schemas.microsoft.com/office/powerpoint/2010/main" val="202917798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B04E1-0535-4D08-97CE-B5DBA22C90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189" y="249667"/>
            <a:ext cx="10515600" cy="809866"/>
          </a:xfrm>
        </p:spPr>
        <p:txBody>
          <a:bodyPr>
            <a:normAutofit/>
          </a:bodyPr>
          <a:lstStyle/>
          <a:p>
            <a:r>
              <a:rPr lang="en-GB" sz="3200" b="1" dirty="0">
                <a:solidFill>
                  <a:srgbClr val="000000"/>
                </a:solidFill>
                <a:effectLst/>
                <a:latin typeface="Palanquin Dark SemiBold" panose="020B07040202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Activity: </a:t>
            </a:r>
            <a:r>
              <a:rPr lang="en-GB" sz="3200" b="1" dirty="0">
                <a:solidFill>
                  <a:srgbClr val="000000"/>
                </a:solidFill>
                <a:latin typeface="Palanquin Dark SemiBold" panose="020B07040202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Different Writing Styles</a:t>
            </a:r>
            <a:endParaRPr lang="en-GB" sz="3200" dirty="0">
              <a:latin typeface="Palanquin Dark SemiBold" panose="020B0704020203020204" pitchFamily="34" charset="0"/>
              <a:cs typeface="Palanquin Dark SemiBold" panose="020B07040202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5F4818-3E37-4E2E-B485-07B3B4705BF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6185" y="6192203"/>
            <a:ext cx="1237615" cy="342900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2588E9-EA66-421A-9377-37D8CFDB7762}"/>
              </a:ext>
            </a:extLst>
          </p:cNvPr>
          <p:cNvSpPr txBox="1"/>
          <p:nvPr/>
        </p:nvSpPr>
        <p:spPr>
          <a:xfrm>
            <a:off x="11353800" y="365125"/>
            <a:ext cx="6901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effectLst/>
                <a:latin typeface="Palanquin" panose="020B0004020203020204" pitchFamily="34" charset="0"/>
                <a:ea typeface="Calibri" panose="020F0502020204030204" pitchFamily="34" charset="0"/>
              </a:rPr>
              <a:t>Slide 3</a:t>
            </a:r>
            <a:endParaRPr lang="en-GB" sz="105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3A3536D-FAA9-47FE-9BAE-235D1A2496B6}"/>
              </a:ext>
            </a:extLst>
          </p:cNvPr>
          <p:cNvSpPr txBox="1"/>
          <p:nvPr/>
        </p:nvSpPr>
        <p:spPr>
          <a:xfrm>
            <a:off x="9264317" y="1397263"/>
            <a:ext cx="2506578" cy="4401205"/>
          </a:xfrm>
          <a:custGeom>
            <a:avLst/>
            <a:gdLst>
              <a:gd name="connsiteX0" fmla="*/ 0 w 2506578"/>
              <a:gd name="connsiteY0" fmla="*/ 0 h 4401205"/>
              <a:gd name="connsiteX1" fmla="*/ 551447 w 2506578"/>
              <a:gd name="connsiteY1" fmla="*/ 0 h 4401205"/>
              <a:gd name="connsiteX2" fmla="*/ 1052763 w 2506578"/>
              <a:gd name="connsiteY2" fmla="*/ 0 h 4401205"/>
              <a:gd name="connsiteX3" fmla="*/ 1529013 w 2506578"/>
              <a:gd name="connsiteY3" fmla="*/ 0 h 4401205"/>
              <a:gd name="connsiteX4" fmla="*/ 2030328 w 2506578"/>
              <a:gd name="connsiteY4" fmla="*/ 0 h 4401205"/>
              <a:gd name="connsiteX5" fmla="*/ 2506578 w 2506578"/>
              <a:gd name="connsiteY5" fmla="*/ 0 h 4401205"/>
              <a:gd name="connsiteX6" fmla="*/ 2506578 w 2506578"/>
              <a:gd name="connsiteY6" fmla="*/ 418114 h 4401205"/>
              <a:gd name="connsiteX7" fmla="*/ 2506578 w 2506578"/>
              <a:gd name="connsiteY7" fmla="*/ 1012277 h 4401205"/>
              <a:gd name="connsiteX8" fmla="*/ 2506578 w 2506578"/>
              <a:gd name="connsiteY8" fmla="*/ 1474404 h 4401205"/>
              <a:gd name="connsiteX9" fmla="*/ 2506578 w 2506578"/>
              <a:gd name="connsiteY9" fmla="*/ 1980542 h 4401205"/>
              <a:gd name="connsiteX10" fmla="*/ 2506578 w 2506578"/>
              <a:gd name="connsiteY10" fmla="*/ 2442669 h 4401205"/>
              <a:gd name="connsiteX11" fmla="*/ 2506578 w 2506578"/>
              <a:gd name="connsiteY11" fmla="*/ 2904795 h 4401205"/>
              <a:gd name="connsiteX12" fmla="*/ 2506578 w 2506578"/>
              <a:gd name="connsiteY12" fmla="*/ 3542970 h 4401205"/>
              <a:gd name="connsiteX13" fmla="*/ 2506578 w 2506578"/>
              <a:gd name="connsiteY13" fmla="*/ 4401205 h 4401205"/>
              <a:gd name="connsiteX14" fmla="*/ 1955131 w 2506578"/>
              <a:gd name="connsiteY14" fmla="*/ 4401205 h 4401205"/>
              <a:gd name="connsiteX15" fmla="*/ 1453815 w 2506578"/>
              <a:gd name="connsiteY15" fmla="*/ 4401205 h 4401205"/>
              <a:gd name="connsiteX16" fmla="*/ 977565 w 2506578"/>
              <a:gd name="connsiteY16" fmla="*/ 4401205 h 4401205"/>
              <a:gd name="connsiteX17" fmla="*/ 551447 w 2506578"/>
              <a:gd name="connsiteY17" fmla="*/ 4401205 h 4401205"/>
              <a:gd name="connsiteX18" fmla="*/ 0 w 2506578"/>
              <a:gd name="connsiteY18" fmla="*/ 4401205 h 4401205"/>
              <a:gd name="connsiteX19" fmla="*/ 0 w 2506578"/>
              <a:gd name="connsiteY19" fmla="*/ 3807042 h 4401205"/>
              <a:gd name="connsiteX20" fmla="*/ 0 w 2506578"/>
              <a:gd name="connsiteY20" fmla="*/ 3256892 h 4401205"/>
              <a:gd name="connsiteX21" fmla="*/ 0 w 2506578"/>
              <a:gd name="connsiteY21" fmla="*/ 2794765 h 4401205"/>
              <a:gd name="connsiteX22" fmla="*/ 0 w 2506578"/>
              <a:gd name="connsiteY22" fmla="*/ 2156590 h 4401205"/>
              <a:gd name="connsiteX23" fmla="*/ 0 w 2506578"/>
              <a:gd name="connsiteY23" fmla="*/ 1650452 h 4401205"/>
              <a:gd name="connsiteX24" fmla="*/ 0 w 2506578"/>
              <a:gd name="connsiteY24" fmla="*/ 1144313 h 4401205"/>
              <a:gd name="connsiteX25" fmla="*/ 0 w 2506578"/>
              <a:gd name="connsiteY25" fmla="*/ 682187 h 4401205"/>
              <a:gd name="connsiteX26" fmla="*/ 0 w 2506578"/>
              <a:gd name="connsiteY26" fmla="*/ 0 h 4401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506578" h="4401205" extrusionOk="0">
                <a:moveTo>
                  <a:pt x="0" y="0"/>
                </a:moveTo>
                <a:cubicBezTo>
                  <a:pt x="135753" y="-29185"/>
                  <a:pt x="359247" y="4168"/>
                  <a:pt x="551447" y="0"/>
                </a:cubicBezTo>
                <a:cubicBezTo>
                  <a:pt x="743647" y="-4168"/>
                  <a:pt x="812474" y="25365"/>
                  <a:pt x="1052763" y="0"/>
                </a:cubicBezTo>
                <a:cubicBezTo>
                  <a:pt x="1293052" y="-25365"/>
                  <a:pt x="1318662" y="24103"/>
                  <a:pt x="1529013" y="0"/>
                </a:cubicBezTo>
                <a:cubicBezTo>
                  <a:pt x="1739364" y="-24103"/>
                  <a:pt x="1925015" y="11655"/>
                  <a:pt x="2030328" y="0"/>
                </a:cubicBezTo>
                <a:cubicBezTo>
                  <a:pt x="2135642" y="-11655"/>
                  <a:pt x="2292547" y="35531"/>
                  <a:pt x="2506578" y="0"/>
                </a:cubicBezTo>
                <a:cubicBezTo>
                  <a:pt x="2540372" y="142847"/>
                  <a:pt x="2474943" y="281655"/>
                  <a:pt x="2506578" y="418114"/>
                </a:cubicBezTo>
                <a:cubicBezTo>
                  <a:pt x="2538213" y="554573"/>
                  <a:pt x="2494321" y="824849"/>
                  <a:pt x="2506578" y="1012277"/>
                </a:cubicBezTo>
                <a:cubicBezTo>
                  <a:pt x="2518835" y="1199705"/>
                  <a:pt x="2470540" y="1340650"/>
                  <a:pt x="2506578" y="1474404"/>
                </a:cubicBezTo>
                <a:cubicBezTo>
                  <a:pt x="2542616" y="1608158"/>
                  <a:pt x="2457748" y="1770564"/>
                  <a:pt x="2506578" y="1980542"/>
                </a:cubicBezTo>
                <a:cubicBezTo>
                  <a:pt x="2555408" y="2190520"/>
                  <a:pt x="2470272" y="2341935"/>
                  <a:pt x="2506578" y="2442669"/>
                </a:cubicBezTo>
                <a:cubicBezTo>
                  <a:pt x="2542884" y="2543403"/>
                  <a:pt x="2480979" y="2756677"/>
                  <a:pt x="2506578" y="2904795"/>
                </a:cubicBezTo>
                <a:cubicBezTo>
                  <a:pt x="2532177" y="3052913"/>
                  <a:pt x="2447362" y="3377741"/>
                  <a:pt x="2506578" y="3542970"/>
                </a:cubicBezTo>
                <a:cubicBezTo>
                  <a:pt x="2565794" y="3708199"/>
                  <a:pt x="2426207" y="3976902"/>
                  <a:pt x="2506578" y="4401205"/>
                </a:cubicBezTo>
                <a:cubicBezTo>
                  <a:pt x="2262847" y="4413764"/>
                  <a:pt x="2195906" y="4398139"/>
                  <a:pt x="1955131" y="4401205"/>
                </a:cubicBezTo>
                <a:cubicBezTo>
                  <a:pt x="1714356" y="4404271"/>
                  <a:pt x="1695887" y="4365170"/>
                  <a:pt x="1453815" y="4401205"/>
                </a:cubicBezTo>
                <a:cubicBezTo>
                  <a:pt x="1211743" y="4437240"/>
                  <a:pt x="1174664" y="4354954"/>
                  <a:pt x="977565" y="4401205"/>
                </a:cubicBezTo>
                <a:cubicBezTo>
                  <a:pt x="780466" y="4447456"/>
                  <a:pt x="663515" y="4361593"/>
                  <a:pt x="551447" y="4401205"/>
                </a:cubicBezTo>
                <a:cubicBezTo>
                  <a:pt x="439379" y="4440817"/>
                  <a:pt x="249112" y="4385618"/>
                  <a:pt x="0" y="4401205"/>
                </a:cubicBezTo>
                <a:cubicBezTo>
                  <a:pt x="-26058" y="4164277"/>
                  <a:pt x="2310" y="3988654"/>
                  <a:pt x="0" y="3807042"/>
                </a:cubicBezTo>
                <a:cubicBezTo>
                  <a:pt x="-2310" y="3625430"/>
                  <a:pt x="1209" y="3396296"/>
                  <a:pt x="0" y="3256892"/>
                </a:cubicBezTo>
                <a:cubicBezTo>
                  <a:pt x="-1209" y="3117488"/>
                  <a:pt x="2841" y="2942031"/>
                  <a:pt x="0" y="2794765"/>
                </a:cubicBezTo>
                <a:cubicBezTo>
                  <a:pt x="-2841" y="2647499"/>
                  <a:pt x="62752" y="2287147"/>
                  <a:pt x="0" y="2156590"/>
                </a:cubicBezTo>
                <a:cubicBezTo>
                  <a:pt x="-62752" y="2026034"/>
                  <a:pt x="3678" y="1822222"/>
                  <a:pt x="0" y="1650452"/>
                </a:cubicBezTo>
                <a:cubicBezTo>
                  <a:pt x="-3678" y="1478682"/>
                  <a:pt x="54618" y="1364406"/>
                  <a:pt x="0" y="1144313"/>
                </a:cubicBezTo>
                <a:cubicBezTo>
                  <a:pt x="-54618" y="924220"/>
                  <a:pt x="44078" y="904840"/>
                  <a:pt x="0" y="682187"/>
                </a:cubicBezTo>
                <a:cubicBezTo>
                  <a:pt x="-44078" y="459534"/>
                  <a:pt x="58765" y="160362"/>
                  <a:pt x="0" y="0"/>
                </a:cubicBezTo>
                <a:close/>
              </a:path>
            </a:pathLst>
          </a:custGeom>
          <a:noFill/>
          <a:ln w="38100">
            <a:solidFill>
              <a:srgbClr val="8E24AA"/>
            </a:solidFill>
            <a:prstDash val="lgDashDotDot"/>
            <a:extLst>
              <a:ext uri="{C807C97D-BFC1-408E-A445-0C87EB9F89A2}">
                <ask:lineSketchStyleProps xmlns:ask="http://schemas.microsoft.com/office/drawing/2018/sketchyshapes" sd="3507143784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rain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wait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train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paid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afraid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oil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join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coin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point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soil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14BD4E3-0B73-4316-BDAB-C31123637813}"/>
              </a:ext>
            </a:extLst>
          </p:cNvPr>
          <p:cNvSpPr txBox="1"/>
          <p:nvPr/>
        </p:nvSpPr>
        <p:spPr>
          <a:xfrm>
            <a:off x="165708" y="1010090"/>
            <a:ext cx="85544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4"/>
              </a:buBlip>
            </a:pPr>
            <a:r>
              <a:rPr lang="en-GB" sz="2400" dirty="0">
                <a:latin typeface="Nunito" panose="00000500000000000000" pitchFamily="2" charset="0"/>
              </a:rPr>
              <a:t>Choose some of these words and have a go at writing them in different styles.</a:t>
            </a:r>
          </a:p>
          <a:p>
            <a:pPr marL="342900" indent="-342900">
              <a:buBlip>
                <a:blip r:embed="rId4"/>
              </a:buBlip>
            </a:pPr>
            <a:endParaRPr lang="en-GB" sz="2400" dirty="0">
              <a:latin typeface="Nunito" panose="00000500000000000000" pitchFamily="2" charset="0"/>
            </a:endParaRPr>
          </a:p>
          <a:p>
            <a:pPr marL="342900" indent="-342900">
              <a:buBlip>
                <a:blip r:embed="rId4"/>
              </a:buBlip>
            </a:pPr>
            <a:r>
              <a:rPr lang="en-GB" sz="2400" dirty="0">
                <a:latin typeface="Nunito" panose="00000500000000000000" pitchFamily="2" charset="0"/>
              </a:rPr>
              <a:t>Can you try any of the following writing styles?</a:t>
            </a:r>
          </a:p>
        </p:txBody>
      </p:sp>
      <p:pic>
        <p:nvPicPr>
          <p:cNvPr id="26" name="Picture 25" descr="A picture containing text, whiteboard&#10;&#10;Description automatically generated">
            <a:extLst>
              <a:ext uri="{FF2B5EF4-FFF2-40B4-BE49-F238E27FC236}">
                <a16:creationId xmlns:a16="http://schemas.microsoft.com/office/drawing/2014/main" id="{3EDF16E1-91DC-44E6-831C-D99182A2F10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7" r="16722"/>
          <a:stretch/>
        </p:blipFill>
        <p:spPr>
          <a:xfrm rot="5400000">
            <a:off x="790424" y="2140562"/>
            <a:ext cx="1508682" cy="279922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 descr="A picture containing text&#10;&#10;Description automatically generated">
            <a:extLst>
              <a:ext uri="{FF2B5EF4-FFF2-40B4-BE49-F238E27FC236}">
                <a16:creationId xmlns:a16="http://schemas.microsoft.com/office/drawing/2014/main" id="{37F4837C-29FF-443C-90B1-7045548459C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79" t="154" r="16848" b="-154"/>
          <a:stretch/>
        </p:blipFill>
        <p:spPr>
          <a:xfrm rot="5400000">
            <a:off x="4167136" y="4171071"/>
            <a:ext cx="1311216" cy="256071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7" descr="A picture containing text, whiteboard&#10;&#10;Description automatically generated">
            <a:extLst>
              <a:ext uri="{FF2B5EF4-FFF2-40B4-BE49-F238E27FC236}">
                <a16:creationId xmlns:a16="http://schemas.microsoft.com/office/drawing/2014/main" id="{86152F2B-94B1-4533-9D40-807FF317981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54" t="5751" r="13482" b="2157"/>
          <a:stretch/>
        </p:blipFill>
        <p:spPr>
          <a:xfrm rot="5400000">
            <a:off x="3735358" y="2363174"/>
            <a:ext cx="1569660" cy="260581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8" descr="A picture containing text&#10;&#10;Description automatically generated">
            <a:extLst>
              <a:ext uri="{FF2B5EF4-FFF2-40B4-BE49-F238E27FC236}">
                <a16:creationId xmlns:a16="http://schemas.microsoft.com/office/drawing/2014/main" id="{99872FBF-4C89-4E56-8518-0B7DDEFDFEB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02686" y="4219243"/>
            <a:ext cx="1590202" cy="212026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29" descr="A picture containing letter&#10;&#10;Description automatically generated">
            <a:extLst>
              <a:ext uri="{FF2B5EF4-FFF2-40B4-BE49-F238E27FC236}">
                <a16:creationId xmlns:a16="http://schemas.microsoft.com/office/drawing/2014/main" id="{CD7A3954-F366-4F5B-B077-DFD0FE14557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4" t="5323" r="3105" b="5244"/>
          <a:stretch/>
        </p:blipFill>
        <p:spPr>
          <a:xfrm rot="5400000">
            <a:off x="6853124" y="3928699"/>
            <a:ext cx="1594097" cy="232573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" name="Picture 30" descr="A picture containing text, whiteboard&#10;&#10;Description automatically generated">
            <a:extLst>
              <a:ext uri="{FF2B5EF4-FFF2-40B4-BE49-F238E27FC236}">
                <a16:creationId xmlns:a16="http://schemas.microsoft.com/office/drawing/2014/main" id="{D649C96C-07B8-484F-AAEB-8AE886FA223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84" t="-2187" r="20221" b="1181"/>
          <a:stretch/>
        </p:blipFill>
        <p:spPr>
          <a:xfrm rot="5400000">
            <a:off x="6874528" y="1870578"/>
            <a:ext cx="1281312" cy="283836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9283E2A-8A98-45DD-832D-93F36A858EDA}"/>
              </a:ext>
            </a:extLst>
          </p:cNvPr>
          <p:cNvSpPr txBox="1"/>
          <p:nvPr/>
        </p:nvSpPr>
        <p:spPr>
          <a:xfrm>
            <a:off x="838200" y="6176963"/>
            <a:ext cx="105156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effectLst/>
                <a:latin typeface="Palanquin" panose="020B0004020203020204" pitchFamily="34" charset="0"/>
                <a:ea typeface="Calibri" panose="020F0502020204030204" pitchFamily="34" charset="0"/>
              </a:rPr>
              <a:t>Need more support? Contact us:</a:t>
            </a:r>
          </a:p>
          <a:p>
            <a:r>
              <a:rPr lang="en-US" sz="1050" b="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Tel: +61 (0)380 015 024 | Email: support@2simple.com.au | Twitter: @2simpleAus</a:t>
            </a:r>
            <a:endParaRPr lang="en-GB" sz="1050" dirty="0"/>
          </a:p>
        </p:txBody>
      </p:sp>
    </p:spTree>
    <p:extLst>
      <p:ext uri="{BB962C8B-B14F-4D97-AF65-F5344CB8AC3E}">
        <p14:creationId xmlns:p14="http://schemas.microsoft.com/office/powerpoint/2010/main" val="4252841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B04E1-0535-4D08-97CE-B5DBA22C90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189" y="257686"/>
            <a:ext cx="10515600" cy="810238"/>
          </a:xfrm>
        </p:spPr>
        <p:txBody>
          <a:bodyPr>
            <a:normAutofit/>
          </a:bodyPr>
          <a:lstStyle/>
          <a:p>
            <a:r>
              <a:rPr lang="en-GB" sz="3200" b="1" dirty="0">
                <a:solidFill>
                  <a:srgbClr val="000000"/>
                </a:solidFill>
                <a:effectLst/>
                <a:latin typeface="Palanquin Dark SemiBold" panose="020B07040202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Online Quiz: </a:t>
            </a:r>
            <a:r>
              <a:rPr lang="en-GB" sz="3200" dirty="0">
                <a:latin typeface="Palanquin Dark SemiBold" panose="020B0704020203020204" pitchFamily="34" charset="0"/>
                <a:cs typeface="Palanquin Dark SemiBold" panose="020B0704020203020204" pitchFamily="34" charset="0"/>
              </a:rPr>
              <a:t>ai and oi Vowel Digraph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5F4818-3E37-4E2E-B485-07B3B4705BF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6185" y="6192203"/>
            <a:ext cx="1237615" cy="342900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2588E9-EA66-421A-9377-37D8CFDB7762}"/>
              </a:ext>
            </a:extLst>
          </p:cNvPr>
          <p:cNvSpPr txBox="1"/>
          <p:nvPr/>
        </p:nvSpPr>
        <p:spPr>
          <a:xfrm>
            <a:off x="11353800" y="365125"/>
            <a:ext cx="6901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effectLst/>
                <a:latin typeface="Palanquin" panose="020B0004020203020204" pitchFamily="34" charset="0"/>
                <a:ea typeface="Calibri" panose="020F0502020204030204" pitchFamily="34" charset="0"/>
              </a:rPr>
              <a:t>Slide 4</a:t>
            </a:r>
            <a:endParaRPr lang="en-GB" sz="1050" dirty="0"/>
          </a:p>
        </p:txBody>
      </p:sp>
      <p:pic>
        <p:nvPicPr>
          <p:cNvPr id="9" name="Picture 8">
            <a:hlinkClick r:id="rId4"/>
            <a:extLst>
              <a:ext uri="{FF2B5EF4-FFF2-40B4-BE49-F238E27FC236}">
                <a16:creationId xmlns:a16="http://schemas.microsoft.com/office/drawing/2014/main" id="{A26B6940-9CC9-420B-A704-3DCD67925E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11442" y="1661740"/>
            <a:ext cx="6937824" cy="323692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DEFD608-A794-449F-83BD-F64F6574CE08}"/>
              </a:ext>
            </a:extLst>
          </p:cNvPr>
          <p:cNvSpPr txBox="1"/>
          <p:nvPr/>
        </p:nvSpPr>
        <p:spPr>
          <a:xfrm>
            <a:off x="601578" y="5295218"/>
            <a:ext cx="85544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6"/>
              </a:buBlip>
            </a:pPr>
            <a:r>
              <a:rPr lang="en-GB" sz="2800" dirty="0">
                <a:latin typeface="Nunito" panose="00000500000000000000" pitchFamily="2" charset="0"/>
              </a:rPr>
              <a:t>Have a go at the </a:t>
            </a:r>
            <a:r>
              <a:rPr lang="en-GB" sz="2800" dirty="0">
                <a:latin typeface="Nunito" panose="00000500000000000000" pitchFamily="2" charset="0"/>
                <a:hlinkClick r:id="rId4"/>
              </a:rPr>
              <a:t>online quiz </a:t>
            </a:r>
            <a:r>
              <a:rPr lang="en-GB" sz="2800" dirty="0">
                <a:latin typeface="Nunito" panose="00000500000000000000" pitchFamily="2" charset="0"/>
              </a:rPr>
              <a:t>as a class.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E5C0A0-31CB-4FD2-BA23-696F6DABB48E}"/>
              </a:ext>
            </a:extLst>
          </p:cNvPr>
          <p:cNvSpPr txBox="1"/>
          <p:nvPr/>
        </p:nvSpPr>
        <p:spPr>
          <a:xfrm>
            <a:off x="9264317" y="1397263"/>
            <a:ext cx="2506578" cy="4401205"/>
          </a:xfrm>
          <a:custGeom>
            <a:avLst/>
            <a:gdLst>
              <a:gd name="connsiteX0" fmla="*/ 0 w 2506578"/>
              <a:gd name="connsiteY0" fmla="*/ 0 h 4401205"/>
              <a:gd name="connsiteX1" fmla="*/ 551447 w 2506578"/>
              <a:gd name="connsiteY1" fmla="*/ 0 h 4401205"/>
              <a:gd name="connsiteX2" fmla="*/ 1052763 w 2506578"/>
              <a:gd name="connsiteY2" fmla="*/ 0 h 4401205"/>
              <a:gd name="connsiteX3" fmla="*/ 1529013 w 2506578"/>
              <a:gd name="connsiteY3" fmla="*/ 0 h 4401205"/>
              <a:gd name="connsiteX4" fmla="*/ 2030328 w 2506578"/>
              <a:gd name="connsiteY4" fmla="*/ 0 h 4401205"/>
              <a:gd name="connsiteX5" fmla="*/ 2506578 w 2506578"/>
              <a:gd name="connsiteY5" fmla="*/ 0 h 4401205"/>
              <a:gd name="connsiteX6" fmla="*/ 2506578 w 2506578"/>
              <a:gd name="connsiteY6" fmla="*/ 418114 h 4401205"/>
              <a:gd name="connsiteX7" fmla="*/ 2506578 w 2506578"/>
              <a:gd name="connsiteY7" fmla="*/ 1012277 h 4401205"/>
              <a:gd name="connsiteX8" fmla="*/ 2506578 w 2506578"/>
              <a:gd name="connsiteY8" fmla="*/ 1474404 h 4401205"/>
              <a:gd name="connsiteX9" fmla="*/ 2506578 w 2506578"/>
              <a:gd name="connsiteY9" fmla="*/ 1980542 h 4401205"/>
              <a:gd name="connsiteX10" fmla="*/ 2506578 w 2506578"/>
              <a:gd name="connsiteY10" fmla="*/ 2442669 h 4401205"/>
              <a:gd name="connsiteX11" fmla="*/ 2506578 w 2506578"/>
              <a:gd name="connsiteY11" fmla="*/ 2904795 h 4401205"/>
              <a:gd name="connsiteX12" fmla="*/ 2506578 w 2506578"/>
              <a:gd name="connsiteY12" fmla="*/ 3542970 h 4401205"/>
              <a:gd name="connsiteX13" fmla="*/ 2506578 w 2506578"/>
              <a:gd name="connsiteY13" fmla="*/ 4401205 h 4401205"/>
              <a:gd name="connsiteX14" fmla="*/ 1955131 w 2506578"/>
              <a:gd name="connsiteY14" fmla="*/ 4401205 h 4401205"/>
              <a:gd name="connsiteX15" fmla="*/ 1453815 w 2506578"/>
              <a:gd name="connsiteY15" fmla="*/ 4401205 h 4401205"/>
              <a:gd name="connsiteX16" fmla="*/ 977565 w 2506578"/>
              <a:gd name="connsiteY16" fmla="*/ 4401205 h 4401205"/>
              <a:gd name="connsiteX17" fmla="*/ 551447 w 2506578"/>
              <a:gd name="connsiteY17" fmla="*/ 4401205 h 4401205"/>
              <a:gd name="connsiteX18" fmla="*/ 0 w 2506578"/>
              <a:gd name="connsiteY18" fmla="*/ 4401205 h 4401205"/>
              <a:gd name="connsiteX19" fmla="*/ 0 w 2506578"/>
              <a:gd name="connsiteY19" fmla="*/ 3807042 h 4401205"/>
              <a:gd name="connsiteX20" fmla="*/ 0 w 2506578"/>
              <a:gd name="connsiteY20" fmla="*/ 3256892 h 4401205"/>
              <a:gd name="connsiteX21" fmla="*/ 0 w 2506578"/>
              <a:gd name="connsiteY21" fmla="*/ 2794765 h 4401205"/>
              <a:gd name="connsiteX22" fmla="*/ 0 w 2506578"/>
              <a:gd name="connsiteY22" fmla="*/ 2156590 h 4401205"/>
              <a:gd name="connsiteX23" fmla="*/ 0 w 2506578"/>
              <a:gd name="connsiteY23" fmla="*/ 1650452 h 4401205"/>
              <a:gd name="connsiteX24" fmla="*/ 0 w 2506578"/>
              <a:gd name="connsiteY24" fmla="*/ 1144313 h 4401205"/>
              <a:gd name="connsiteX25" fmla="*/ 0 w 2506578"/>
              <a:gd name="connsiteY25" fmla="*/ 682187 h 4401205"/>
              <a:gd name="connsiteX26" fmla="*/ 0 w 2506578"/>
              <a:gd name="connsiteY26" fmla="*/ 0 h 4401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506578" h="4401205" extrusionOk="0">
                <a:moveTo>
                  <a:pt x="0" y="0"/>
                </a:moveTo>
                <a:cubicBezTo>
                  <a:pt x="135753" y="-29185"/>
                  <a:pt x="359247" y="4168"/>
                  <a:pt x="551447" y="0"/>
                </a:cubicBezTo>
                <a:cubicBezTo>
                  <a:pt x="743647" y="-4168"/>
                  <a:pt x="812474" y="25365"/>
                  <a:pt x="1052763" y="0"/>
                </a:cubicBezTo>
                <a:cubicBezTo>
                  <a:pt x="1293052" y="-25365"/>
                  <a:pt x="1318662" y="24103"/>
                  <a:pt x="1529013" y="0"/>
                </a:cubicBezTo>
                <a:cubicBezTo>
                  <a:pt x="1739364" y="-24103"/>
                  <a:pt x="1925015" y="11655"/>
                  <a:pt x="2030328" y="0"/>
                </a:cubicBezTo>
                <a:cubicBezTo>
                  <a:pt x="2135642" y="-11655"/>
                  <a:pt x="2292547" y="35531"/>
                  <a:pt x="2506578" y="0"/>
                </a:cubicBezTo>
                <a:cubicBezTo>
                  <a:pt x="2540372" y="142847"/>
                  <a:pt x="2474943" y="281655"/>
                  <a:pt x="2506578" y="418114"/>
                </a:cubicBezTo>
                <a:cubicBezTo>
                  <a:pt x="2538213" y="554573"/>
                  <a:pt x="2494321" y="824849"/>
                  <a:pt x="2506578" y="1012277"/>
                </a:cubicBezTo>
                <a:cubicBezTo>
                  <a:pt x="2518835" y="1199705"/>
                  <a:pt x="2470540" y="1340650"/>
                  <a:pt x="2506578" y="1474404"/>
                </a:cubicBezTo>
                <a:cubicBezTo>
                  <a:pt x="2542616" y="1608158"/>
                  <a:pt x="2457748" y="1770564"/>
                  <a:pt x="2506578" y="1980542"/>
                </a:cubicBezTo>
                <a:cubicBezTo>
                  <a:pt x="2555408" y="2190520"/>
                  <a:pt x="2470272" y="2341935"/>
                  <a:pt x="2506578" y="2442669"/>
                </a:cubicBezTo>
                <a:cubicBezTo>
                  <a:pt x="2542884" y="2543403"/>
                  <a:pt x="2480979" y="2756677"/>
                  <a:pt x="2506578" y="2904795"/>
                </a:cubicBezTo>
                <a:cubicBezTo>
                  <a:pt x="2532177" y="3052913"/>
                  <a:pt x="2447362" y="3377741"/>
                  <a:pt x="2506578" y="3542970"/>
                </a:cubicBezTo>
                <a:cubicBezTo>
                  <a:pt x="2565794" y="3708199"/>
                  <a:pt x="2426207" y="3976902"/>
                  <a:pt x="2506578" y="4401205"/>
                </a:cubicBezTo>
                <a:cubicBezTo>
                  <a:pt x="2262847" y="4413764"/>
                  <a:pt x="2195906" y="4398139"/>
                  <a:pt x="1955131" y="4401205"/>
                </a:cubicBezTo>
                <a:cubicBezTo>
                  <a:pt x="1714356" y="4404271"/>
                  <a:pt x="1695887" y="4365170"/>
                  <a:pt x="1453815" y="4401205"/>
                </a:cubicBezTo>
                <a:cubicBezTo>
                  <a:pt x="1211743" y="4437240"/>
                  <a:pt x="1174664" y="4354954"/>
                  <a:pt x="977565" y="4401205"/>
                </a:cubicBezTo>
                <a:cubicBezTo>
                  <a:pt x="780466" y="4447456"/>
                  <a:pt x="663515" y="4361593"/>
                  <a:pt x="551447" y="4401205"/>
                </a:cubicBezTo>
                <a:cubicBezTo>
                  <a:pt x="439379" y="4440817"/>
                  <a:pt x="249112" y="4385618"/>
                  <a:pt x="0" y="4401205"/>
                </a:cubicBezTo>
                <a:cubicBezTo>
                  <a:pt x="-26058" y="4164277"/>
                  <a:pt x="2310" y="3988654"/>
                  <a:pt x="0" y="3807042"/>
                </a:cubicBezTo>
                <a:cubicBezTo>
                  <a:pt x="-2310" y="3625430"/>
                  <a:pt x="1209" y="3396296"/>
                  <a:pt x="0" y="3256892"/>
                </a:cubicBezTo>
                <a:cubicBezTo>
                  <a:pt x="-1209" y="3117488"/>
                  <a:pt x="2841" y="2942031"/>
                  <a:pt x="0" y="2794765"/>
                </a:cubicBezTo>
                <a:cubicBezTo>
                  <a:pt x="-2841" y="2647499"/>
                  <a:pt x="62752" y="2287147"/>
                  <a:pt x="0" y="2156590"/>
                </a:cubicBezTo>
                <a:cubicBezTo>
                  <a:pt x="-62752" y="2026034"/>
                  <a:pt x="3678" y="1822222"/>
                  <a:pt x="0" y="1650452"/>
                </a:cubicBezTo>
                <a:cubicBezTo>
                  <a:pt x="-3678" y="1478682"/>
                  <a:pt x="54618" y="1364406"/>
                  <a:pt x="0" y="1144313"/>
                </a:cubicBezTo>
                <a:cubicBezTo>
                  <a:pt x="-54618" y="924220"/>
                  <a:pt x="44078" y="904840"/>
                  <a:pt x="0" y="682187"/>
                </a:cubicBezTo>
                <a:cubicBezTo>
                  <a:pt x="-44078" y="459534"/>
                  <a:pt x="58765" y="160362"/>
                  <a:pt x="0" y="0"/>
                </a:cubicBezTo>
                <a:close/>
              </a:path>
            </a:pathLst>
          </a:custGeom>
          <a:noFill/>
          <a:ln w="38100">
            <a:solidFill>
              <a:srgbClr val="8E24AA"/>
            </a:solidFill>
            <a:prstDash val="lgDashDotDot"/>
            <a:extLst>
              <a:ext uri="{C807C97D-BFC1-408E-A445-0C87EB9F89A2}">
                <ask:lineSketchStyleProps xmlns:ask="http://schemas.microsoft.com/office/drawing/2018/sketchyshapes" sd="3507143784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rain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wait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train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paid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afraid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oil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join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coin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point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soil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040FEC-36E8-48A8-BF8A-458D41155C03}"/>
              </a:ext>
            </a:extLst>
          </p:cNvPr>
          <p:cNvSpPr txBox="1"/>
          <p:nvPr/>
        </p:nvSpPr>
        <p:spPr>
          <a:xfrm>
            <a:off x="838200" y="6176963"/>
            <a:ext cx="105156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effectLst/>
                <a:latin typeface="Palanquin" panose="020B0004020203020204" pitchFamily="34" charset="0"/>
                <a:ea typeface="Calibri" panose="020F0502020204030204" pitchFamily="34" charset="0"/>
              </a:rPr>
              <a:t>Need more support? Contact us:</a:t>
            </a:r>
          </a:p>
          <a:p>
            <a:r>
              <a:rPr lang="en-US" sz="1050" b="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Tel: +61 (0)380 015 024 | Email: support@2simple.com.au | Twitter: @2simpleAus</a:t>
            </a:r>
            <a:endParaRPr lang="en-GB" sz="1050" dirty="0"/>
          </a:p>
        </p:txBody>
      </p:sp>
    </p:spTree>
    <p:extLst>
      <p:ext uri="{BB962C8B-B14F-4D97-AF65-F5344CB8AC3E}">
        <p14:creationId xmlns:p14="http://schemas.microsoft.com/office/powerpoint/2010/main" val="3945840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B04E1-0535-4D08-97CE-B5DBA22C90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189" y="257685"/>
            <a:ext cx="10515600" cy="909407"/>
          </a:xfrm>
        </p:spPr>
        <p:txBody>
          <a:bodyPr>
            <a:normAutofit/>
          </a:bodyPr>
          <a:lstStyle/>
          <a:p>
            <a:r>
              <a:rPr lang="en-GB" sz="3200" b="1" dirty="0">
                <a:solidFill>
                  <a:srgbClr val="000000"/>
                </a:solidFill>
                <a:effectLst/>
                <a:latin typeface="Palanquin Dark SemiBold" panose="020B07040202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Follow-Up Resources</a:t>
            </a:r>
            <a:endParaRPr lang="en-GB" sz="3200" dirty="0">
              <a:latin typeface="Palanquin Dark SemiBold" panose="020B0704020203020204" pitchFamily="34" charset="0"/>
              <a:cs typeface="Palanquin Dark SemiBold" panose="020B07040202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5F4818-3E37-4E2E-B485-07B3B4705BF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6185" y="6192203"/>
            <a:ext cx="1237615" cy="342900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2588E9-EA66-421A-9377-37D8CFDB7762}"/>
              </a:ext>
            </a:extLst>
          </p:cNvPr>
          <p:cNvSpPr txBox="1"/>
          <p:nvPr/>
        </p:nvSpPr>
        <p:spPr>
          <a:xfrm>
            <a:off x="11353800" y="365125"/>
            <a:ext cx="6901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effectLst/>
                <a:latin typeface="Palanquin" panose="020B0004020203020204" pitchFamily="34" charset="0"/>
                <a:ea typeface="Calibri" panose="020F0502020204030204" pitchFamily="34" charset="0"/>
              </a:rPr>
              <a:t>Slide 5</a:t>
            </a:r>
            <a:endParaRPr lang="en-GB" sz="105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91CD7E5-1FBE-43B5-ACB4-225C0CDF1C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36409">
            <a:off x="6771127" y="369718"/>
            <a:ext cx="1602135" cy="197839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2A498C4-0E2E-4976-943A-79680B1C84BB}"/>
              </a:ext>
            </a:extLst>
          </p:cNvPr>
          <p:cNvSpPr txBox="1"/>
          <p:nvPr/>
        </p:nvSpPr>
        <p:spPr>
          <a:xfrm>
            <a:off x="288758" y="1397263"/>
            <a:ext cx="625895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5"/>
              </a:buBlip>
            </a:pPr>
            <a:r>
              <a:rPr lang="en-GB" sz="2400" dirty="0">
                <a:latin typeface="Nunito" panose="00000500000000000000" pitchFamily="2" charset="0"/>
              </a:rPr>
              <a:t>Complete the </a:t>
            </a:r>
            <a:r>
              <a:rPr lang="en-GB" sz="2400" dirty="0">
                <a:latin typeface="Nunito" panose="00000500000000000000" pitchFamily="2" charset="0"/>
                <a:hlinkClick r:id="rId6"/>
              </a:rPr>
              <a:t>quiz</a:t>
            </a:r>
            <a:r>
              <a:rPr lang="en-GB" sz="2400" dirty="0">
                <a:latin typeface="Nunito" panose="00000500000000000000" pitchFamily="2" charset="0"/>
              </a:rPr>
              <a:t> independently. Challenge yourself by shortening the length of time you can see the words.</a:t>
            </a:r>
          </a:p>
          <a:p>
            <a:endParaRPr lang="en-GB" sz="2400" dirty="0">
              <a:latin typeface="Nunito" panose="00000500000000000000" pitchFamily="2" charset="0"/>
            </a:endParaRPr>
          </a:p>
          <a:p>
            <a:pPr marL="342900" indent="-342900">
              <a:buBlip>
                <a:blip r:embed="rId5"/>
              </a:buBlip>
            </a:pPr>
            <a:r>
              <a:rPr lang="en-GB" sz="2400" dirty="0">
                <a:latin typeface="Nunito" panose="00000500000000000000" pitchFamily="2" charset="0"/>
              </a:rPr>
              <a:t>Listen to your teacher reading the </a:t>
            </a:r>
            <a:r>
              <a:rPr lang="en-GB" sz="2400" dirty="0">
                <a:latin typeface="Nunito" panose="00000500000000000000" pitchFamily="2" charset="0"/>
                <a:hlinkClick r:id="rId7"/>
              </a:rPr>
              <a:t>dictation sentences </a:t>
            </a:r>
            <a:r>
              <a:rPr lang="en-GB" sz="2400" dirty="0">
                <a:latin typeface="Nunito" panose="00000500000000000000" pitchFamily="2" charset="0"/>
              </a:rPr>
              <a:t>and fill in the missing words.</a:t>
            </a:r>
          </a:p>
          <a:p>
            <a:pPr marL="342900" indent="-342900">
              <a:buBlip>
                <a:blip r:embed="rId5"/>
              </a:buBlip>
            </a:pPr>
            <a:endParaRPr lang="en-GB" sz="2400" dirty="0">
              <a:latin typeface="Nunito" panose="00000500000000000000" pitchFamily="2" charset="0"/>
            </a:endParaRPr>
          </a:p>
          <a:p>
            <a:pPr marL="342900" indent="-342900">
              <a:buBlip>
                <a:blip r:embed="rId5"/>
              </a:buBlip>
            </a:pPr>
            <a:r>
              <a:rPr lang="en-GB" sz="2400" dirty="0">
                <a:latin typeface="Nunito" panose="00000500000000000000" pitchFamily="2" charset="0"/>
              </a:rPr>
              <a:t>Practise writing the words 5 times at home or at school with </a:t>
            </a:r>
            <a:r>
              <a:rPr lang="en-GB" sz="2400" dirty="0">
                <a:latin typeface="Nunito" panose="00000500000000000000" pitchFamily="2" charset="0"/>
                <a:hlinkClick r:id="rId8"/>
              </a:rPr>
              <a:t>Look Say Cover Write Check</a:t>
            </a:r>
            <a:r>
              <a:rPr lang="en-GB" sz="2400" dirty="0">
                <a:latin typeface="Nunito" panose="00000500000000000000" pitchFamily="2" charset="0"/>
              </a:rPr>
              <a:t>.</a:t>
            </a:r>
          </a:p>
          <a:p>
            <a:pPr marL="342900" indent="-342900">
              <a:buBlip>
                <a:blip r:embed="rId5"/>
              </a:buBlip>
            </a:pPr>
            <a:endParaRPr lang="en-GB" sz="2400" dirty="0">
              <a:latin typeface="Nunito" panose="000005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76C521-AF7D-46E9-A7E3-AF76262DA4B2}"/>
              </a:ext>
            </a:extLst>
          </p:cNvPr>
          <p:cNvSpPr txBox="1"/>
          <p:nvPr/>
        </p:nvSpPr>
        <p:spPr>
          <a:xfrm>
            <a:off x="9264317" y="1397263"/>
            <a:ext cx="2506578" cy="4401205"/>
          </a:xfrm>
          <a:custGeom>
            <a:avLst/>
            <a:gdLst>
              <a:gd name="connsiteX0" fmla="*/ 0 w 2506578"/>
              <a:gd name="connsiteY0" fmla="*/ 0 h 4401205"/>
              <a:gd name="connsiteX1" fmla="*/ 551447 w 2506578"/>
              <a:gd name="connsiteY1" fmla="*/ 0 h 4401205"/>
              <a:gd name="connsiteX2" fmla="*/ 1052763 w 2506578"/>
              <a:gd name="connsiteY2" fmla="*/ 0 h 4401205"/>
              <a:gd name="connsiteX3" fmla="*/ 1529013 w 2506578"/>
              <a:gd name="connsiteY3" fmla="*/ 0 h 4401205"/>
              <a:gd name="connsiteX4" fmla="*/ 2030328 w 2506578"/>
              <a:gd name="connsiteY4" fmla="*/ 0 h 4401205"/>
              <a:gd name="connsiteX5" fmla="*/ 2506578 w 2506578"/>
              <a:gd name="connsiteY5" fmla="*/ 0 h 4401205"/>
              <a:gd name="connsiteX6" fmla="*/ 2506578 w 2506578"/>
              <a:gd name="connsiteY6" fmla="*/ 418114 h 4401205"/>
              <a:gd name="connsiteX7" fmla="*/ 2506578 w 2506578"/>
              <a:gd name="connsiteY7" fmla="*/ 1012277 h 4401205"/>
              <a:gd name="connsiteX8" fmla="*/ 2506578 w 2506578"/>
              <a:gd name="connsiteY8" fmla="*/ 1474404 h 4401205"/>
              <a:gd name="connsiteX9" fmla="*/ 2506578 w 2506578"/>
              <a:gd name="connsiteY9" fmla="*/ 1980542 h 4401205"/>
              <a:gd name="connsiteX10" fmla="*/ 2506578 w 2506578"/>
              <a:gd name="connsiteY10" fmla="*/ 2442669 h 4401205"/>
              <a:gd name="connsiteX11" fmla="*/ 2506578 w 2506578"/>
              <a:gd name="connsiteY11" fmla="*/ 2904795 h 4401205"/>
              <a:gd name="connsiteX12" fmla="*/ 2506578 w 2506578"/>
              <a:gd name="connsiteY12" fmla="*/ 3542970 h 4401205"/>
              <a:gd name="connsiteX13" fmla="*/ 2506578 w 2506578"/>
              <a:gd name="connsiteY13" fmla="*/ 4401205 h 4401205"/>
              <a:gd name="connsiteX14" fmla="*/ 1955131 w 2506578"/>
              <a:gd name="connsiteY14" fmla="*/ 4401205 h 4401205"/>
              <a:gd name="connsiteX15" fmla="*/ 1453815 w 2506578"/>
              <a:gd name="connsiteY15" fmla="*/ 4401205 h 4401205"/>
              <a:gd name="connsiteX16" fmla="*/ 977565 w 2506578"/>
              <a:gd name="connsiteY16" fmla="*/ 4401205 h 4401205"/>
              <a:gd name="connsiteX17" fmla="*/ 551447 w 2506578"/>
              <a:gd name="connsiteY17" fmla="*/ 4401205 h 4401205"/>
              <a:gd name="connsiteX18" fmla="*/ 0 w 2506578"/>
              <a:gd name="connsiteY18" fmla="*/ 4401205 h 4401205"/>
              <a:gd name="connsiteX19" fmla="*/ 0 w 2506578"/>
              <a:gd name="connsiteY19" fmla="*/ 3807042 h 4401205"/>
              <a:gd name="connsiteX20" fmla="*/ 0 w 2506578"/>
              <a:gd name="connsiteY20" fmla="*/ 3256892 h 4401205"/>
              <a:gd name="connsiteX21" fmla="*/ 0 w 2506578"/>
              <a:gd name="connsiteY21" fmla="*/ 2794765 h 4401205"/>
              <a:gd name="connsiteX22" fmla="*/ 0 w 2506578"/>
              <a:gd name="connsiteY22" fmla="*/ 2156590 h 4401205"/>
              <a:gd name="connsiteX23" fmla="*/ 0 w 2506578"/>
              <a:gd name="connsiteY23" fmla="*/ 1650452 h 4401205"/>
              <a:gd name="connsiteX24" fmla="*/ 0 w 2506578"/>
              <a:gd name="connsiteY24" fmla="*/ 1144313 h 4401205"/>
              <a:gd name="connsiteX25" fmla="*/ 0 w 2506578"/>
              <a:gd name="connsiteY25" fmla="*/ 682187 h 4401205"/>
              <a:gd name="connsiteX26" fmla="*/ 0 w 2506578"/>
              <a:gd name="connsiteY26" fmla="*/ 0 h 4401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506578" h="4401205" extrusionOk="0">
                <a:moveTo>
                  <a:pt x="0" y="0"/>
                </a:moveTo>
                <a:cubicBezTo>
                  <a:pt x="135753" y="-29185"/>
                  <a:pt x="359247" y="4168"/>
                  <a:pt x="551447" y="0"/>
                </a:cubicBezTo>
                <a:cubicBezTo>
                  <a:pt x="743647" y="-4168"/>
                  <a:pt x="812474" y="25365"/>
                  <a:pt x="1052763" y="0"/>
                </a:cubicBezTo>
                <a:cubicBezTo>
                  <a:pt x="1293052" y="-25365"/>
                  <a:pt x="1318662" y="24103"/>
                  <a:pt x="1529013" y="0"/>
                </a:cubicBezTo>
                <a:cubicBezTo>
                  <a:pt x="1739364" y="-24103"/>
                  <a:pt x="1925015" y="11655"/>
                  <a:pt x="2030328" y="0"/>
                </a:cubicBezTo>
                <a:cubicBezTo>
                  <a:pt x="2135642" y="-11655"/>
                  <a:pt x="2292547" y="35531"/>
                  <a:pt x="2506578" y="0"/>
                </a:cubicBezTo>
                <a:cubicBezTo>
                  <a:pt x="2540372" y="142847"/>
                  <a:pt x="2474943" y="281655"/>
                  <a:pt x="2506578" y="418114"/>
                </a:cubicBezTo>
                <a:cubicBezTo>
                  <a:pt x="2538213" y="554573"/>
                  <a:pt x="2494321" y="824849"/>
                  <a:pt x="2506578" y="1012277"/>
                </a:cubicBezTo>
                <a:cubicBezTo>
                  <a:pt x="2518835" y="1199705"/>
                  <a:pt x="2470540" y="1340650"/>
                  <a:pt x="2506578" y="1474404"/>
                </a:cubicBezTo>
                <a:cubicBezTo>
                  <a:pt x="2542616" y="1608158"/>
                  <a:pt x="2457748" y="1770564"/>
                  <a:pt x="2506578" y="1980542"/>
                </a:cubicBezTo>
                <a:cubicBezTo>
                  <a:pt x="2555408" y="2190520"/>
                  <a:pt x="2470272" y="2341935"/>
                  <a:pt x="2506578" y="2442669"/>
                </a:cubicBezTo>
                <a:cubicBezTo>
                  <a:pt x="2542884" y="2543403"/>
                  <a:pt x="2480979" y="2756677"/>
                  <a:pt x="2506578" y="2904795"/>
                </a:cubicBezTo>
                <a:cubicBezTo>
                  <a:pt x="2532177" y="3052913"/>
                  <a:pt x="2447362" y="3377741"/>
                  <a:pt x="2506578" y="3542970"/>
                </a:cubicBezTo>
                <a:cubicBezTo>
                  <a:pt x="2565794" y="3708199"/>
                  <a:pt x="2426207" y="3976902"/>
                  <a:pt x="2506578" y="4401205"/>
                </a:cubicBezTo>
                <a:cubicBezTo>
                  <a:pt x="2262847" y="4413764"/>
                  <a:pt x="2195906" y="4398139"/>
                  <a:pt x="1955131" y="4401205"/>
                </a:cubicBezTo>
                <a:cubicBezTo>
                  <a:pt x="1714356" y="4404271"/>
                  <a:pt x="1695887" y="4365170"/>
                  <a:pt x="1453815" y="4401205"/>
                </a:cubicBezTo>
                <a:cubicBezTo>
                  <a:pt x="1211743" y="4437240"/>
                  <a:pt x="1174664" y="4354954"/>
                  <a:pt x="977565" y="4401205"/>
                </a:cubicBezTo>
                <a:cubicBezTo>
                  <a:pt x="780466" y="4447456"/>
                  <a:pt x="663515" y="4361593"/>
                  <a:pt x="551447" y="4401205"/>
                </a:cubicBezTo>
                <a:cubicBezTo>
                  <a:pt x="439379" y="4440817"/>
                  <a:pt x="249112" y="4385618"/>
                  <a:pt x="0" y="4401205"/>
                </a:cubicBezTo>
                <a:cubicBezTo>
                  <a:pt x="-26058" y="4164277"/>
                  <a:pt x="2310" y="3988654"/>
                  <a:pt x="0" y="3807042"/>
                </a:cubicBezTo>
                <a:cubicBezTo>
                  <a:pt x="-2310" y="3625430"/>
                  <a:pt x="1209" y="3396296"/>
                  <a:pt x="0" y="3256892"/>
                </a:cubicBezTo>
                <a:cubicBezTo>
                  <a:pt x="-1209" y="3117488"/>
                  <a:pt x="2841" y="2942031"/>
                  <a:pt x="0" y="2794765"/>
                </a:cubicBezTo>
                <a:cubicBezTo>
                  <a:pt x="-2841" y="2647499"/>
                  <a:pt x="62752" y="2287147"/>
                  <a:pt x="0" y="2156590"/>
                </a:cubicBezTo>
                <a:cubicBezTo>
                  <a:pt x="-62752" y="2026034"/>
                  <a:pt x="3678" y="1822222"/>
                  <a:pt x="0" y="1650452"/>
                </a:cubicBezTo>
                <a:cubicBezTo>
                  <a:pt x="-3678" y="1478682"/>
                  <a:pt x="54618" y="1364406"/>
                  <a:pt x="0" y="1144313"/>
                </a:cubicBezTo>
                <a:cubicBezTo>
                  <a:pt x="-54618" y="924220"/>
                  <a:pt x="44078" y="904840"/>
                  <a:pt x="0" y="682187"/>
                </a:cubicBezTo>
                <a:cubicBezTo>
                  <a:pt x="-44078" y="459534"/>
                  <a:pt x="58765" y="160362"/>
                  <a:pt x="0" y="0"/>
                </a:cubicBezTo>
                <a:close/>
              </a:path>
            </a:pathLst>
          </a:custGeom>
          <a:noFill/>
          <a:ln w="38100">
            <a:solidFill>
              <a:srgbClr val="8E24AA"/>
            </a:solidFill>
            <a:prstDash val="lgDashDotDot"/>
            <a:extLst>
              <a:ext uri="{C807C97D-BFC1-408E-A445-0C87EB9F89A2}">
                <ask:lineSketchStyleProps xmlns:ask="http://schemas.microsoft.com/office/drawing/2018/sketchyshapes" sd="3507143784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rain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wait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train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paid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afraid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oil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join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coin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point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soil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DB49A0D-489C-4047-9CF2-C38569E51859}"/>
              </a:ext>
            </a:extLst>
          </p:cNvPr>
          <p:cNvSpPr txBox="1"/>
          <p:nvPr/>
        </p:nvSpPr>
        <p:spPr>
          <a:xfrm>
            <a:off x="838200" y="6176963"/>
            <a:ext cx="105156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effectLst/>
                <a:latin typeface="Palanquin" panose="020B0004020203020204" pitchFamily="34" charset="0"/>
                <a:ea typeface="Calibri" panose="020F0502020204030204" pitchFamily="34" charset="0"/>
              </a:rPr>
              <a:t>Need more support? Contact us:</a:t>
            </a:r>
          </a:p>
          <a:p>
            <a:r>
              <a:rPr lang="en-US" sz="1050" b="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Tel: +61 (0)380 015 024 | Email: support@2simple.com.au | Twitter: @2simpleAus</a:t>
            </a:r>
            <a:endParaRPr lang="en-GB" sz="105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3C1323-1887-478B-8613-5AF9B59813F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141584">
            <a:off x="6688338" y="2768260"/>
            <a:ext cx="1976582" cy="1193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E1CA774-4146-4A8D-9A3B-43E367B93A2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0918131">
            <a:off x="6411429" y="4582610"/>
            <a:ext cx="2193620" cy="13086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980982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73FB8A440DD4478BB9B4CF2B5DA7D3" ma:contentTypeVersion="18" ma:contentTypeDescription="Create a new document." ma:contentTypeScope="" ma:versionID="b872a40a2fbaba64cc3d9fe59ce8dbc7">
  <xsd:schema xmlns:xsd="http://www.w3.org/2001/XMLSchema" xmlns:xs="http://www.w3.org/2001/XMLSchema" xmlns:p="http://schemas.microsoft.com/office/2006/metadata/properties" xmlns:ns1="http://schemas.microsoft.com/sharepoint/v3" xmlns:ns2="aafe19d6-a45e-4653-a9bc-96d0b78f9e55" xmlns:ns3="aee25984-b93d-465b-8980-1f244b997fc5" targetNamespace="http://schemas.microsoft.com/office/2006/metadata/properties" ma:root="true" ma:fieldsID="cdd1a68e4bf090c9e09603ab2dfcb8e8" ns1:_="" ns2:_="" ns3:_="">
    <xsd:import namespace="http://schemas.microsoft.com/sharepoint/v3"/>
    <xsd:import namespace="aafe19d6-a45e-4653-a9bc-96d0b78f9e55"/>
    <xsd:import namespace="aee25984-b93d-465b-8980-1f244b997fc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1:_ip_UnifiedCompliancePolicyProperties" minOccurs="0"/>
                <xsd:element ref="ns1:_ip_UnifiedCompliancePolicyUIAction" minOccurs="0"/>
                <xsd:element ref="ns3:Comments" minOccurs="0"/>
                <xsd:element ref="ns3:Comment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fe19d6-a45e-4653-a9bc-96d0b78f9e5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  <xsd:element name="SharedWithDetails" ma:index="10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e25984-b93d-465b-8980-1f244b997f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Comments" ma:index="23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Comment" ma:index="24" nillable="true" ma:displayName="Comment" ma:internalName="Comment">
      <xsd:simpleType>
        <xsd:restriction base="dms:Note">
          <xsd:maxLength value="255"/>
        </xsd:restriction>
      </xsd:simpleType>
    </xsd:element>
    <xsd:element name="MediaLengthInSeconds" ma:index="25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Comments xmlns="aee25984-b93d-465b-8980-1f244b997fc5" xsi:nil="true"/>
    <Comment xmlns="aee25984-b93d-465b-8980-1f244b997fc5" xsi:nil="true"/>
  </documentManagement>
</p:properties>
</file>

<file path=customXml/itemProps1.xml><?xml version="1.0" encoding="utf-8"?>
<ds:datastoreItem xmlns:ds="http://schemas.openxmlformats.org/officeDocument/2006/customXml" ds:itemID="{6FF2F33F-5076-4400-BB2A-AEDD9CA959D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049E69-EA3B-4F50-8AAA-DDE5387428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afe19d6-a45e-4653-a9bc-96d0b78f9e55"/>
    <ds:schemaRef ds:uri="aee25984-b93d-465b-8980-1f244b997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963F61E-650D-4EC9-9AA3-CD6C03C4BDE1}">
  <ds:schemaRefs>
    <ds:schemaRef ds:uri="aafe19d6-a45e-4653-a9bc-96d0b78f9e55"/>
    <ds:schemaRef ds:uri="http://purl.org/dc/elements/1.1/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aee25984-b93d-465b-8980-1f244b997fc5"/>
    <ds:schemaRef ds:uri="http://purl.org/dc/dcmitype/"/>
    <ds:schemaRef ds:uri="http://schemas.microsoft.com/office/infopath/2007/PartnerControl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1116</TotalTime>
  <Words>429</Words>
  <Application>Microsoft Office PowerPoint</Application>
  <PresentationFormat>Widescreen</PresentationFormat>
  <Paragraphs>91</Paragraphs>
  <Slides>5</Slides>
  <Notes>5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Palanquin Dark SemiBold</vt:lpstr>
      <vt:lpstr>Calibri</vt:lpstr>
      <vt:lpstr>Palanquin</vt:lpstr>
      <vt:lpstr>Calibri Light</vt:lpstr>
      <vt:lpstr>Nunito</vt:lpstr>
      <vt:lpstr>Arial</vt:lpstr>
      <vt:lpstr>Office Theme</vt:lpstr>
      <vt:lpstr>Year 1: Term 1 Week 1</vt:lpstr>
      <vt:lpstr>Learning Focus: ai and oi Vowel Digraph </vt:lpstr>
      <vt:lpstr>Activity: Different Writing Styles</vt:lpstr>
      <vt:lpstr>Online Quiz: ai and oi Vowel Digraph </vt:lpstr>
      <vt:lpstr>Follow-Up Resources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1: Review the design, code, test, debug process</dc:title>
  <dc:creator>Rebecca Summer</dc:creator>
  <cp:lastModifiedBy>Sarah Neild</cp:lastModifiedBy>
  <cp:revision>18</cp:revision>
  <dcterms:created xsi:type="dcterms:W3CDTF">2021-04-13T07:23:00Z</dcterms:created>
  <dcterms:modified xsi:type="dcterms:W3CDTF">2021-11-08T03:51:47Z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0x0101002373FB8A440DD4478BB9B4CF2B5DA7D3</vt:lpwstr>
  </property>
</Properties>
</file>